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0"/>
            <a:ext cx="11247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8B5A2B"/>
                </a:solidFill>
                <a:latin typeface="Calibri"/>
              </a:rPr>
              <a:t>INITIATING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246888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1F4E79"/>
                </a:solidFill>
                <a:latin typeface="Calibri"/>
              </a:rPr>
              <a:t>Telefónica, S.A.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383280"/>
            <a:ext cx="11247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1">
                <a:solidFill>
                  <a:srgbClr val="666666"/>
                </a:solidFill>
                <a:latin typeface="Calibri"/>
              </a:rPr>
              <a:t>TEF.MC | Communication Services / Telecom Services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0" y="4114800"/>
            <a:ext cx="4846320" cy="137160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657600" y="4206240"/>
            <a:ext cx="4846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RECOMMENDATION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0" y="4572000"/>
            <a:ext cx="48463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i="0">
                <a:solidFill>
                  <a:srgbClr val="FFFFFF"/>
                </a:solidFill>
                <a:latin typeface="Calibri"/>
              </a:rPr>
              <a:t>HOLD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512064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FFFFFF"/>
                </a:solidFill>
                <a:latin typeface="Calibri"/>
              </a:rPr>
              <a:t>PT €4.10  |  +8% upside  |  +12% total return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5943600"/>
            <a:ext cx="11247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666666"/>
                </a:solidFill>
                <a:latin typeface="Calibri"/>
              </a:rPr>
              <a:t>6 May 2026  |  Production v2 (anchored on verified facts pack)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471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Capital allocation reset — not yield carry. Balanced setup, +12% total return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6675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300">
                <a:solidFill>
                  <a:srgbClr val="1A1F2E"/>
                </a:solidFill>
                <a:latin typeface="Calibri"/>
              </a:rPr>
              <a:t>•  Transform &amp; Grow plan (4 Nov 2025) reset the equity story: 2026 dividend halved to €0.15, freeing ~€850m FCF/year for deleveraging + reinvestment</a:t>
            </a:r>
          </a:p>
          <a:p>
            <a:pPr algn="l">
              <a:spcAft>
                <a:spcPts val="800"/>
              </a:spcAft>
            </a:pPr>
            <a:r>
              <a:rPr sz="1300">
                <a:solidFill>
                  <a:srgbClr val="1A1F2E"/>
                </a:solidFill>
                <a:latin typeface="Calibri"/>
              </a:rPr>
              <a:t>•  Spain delivering — "best KPIs since 2018" per management; Movistar gaining net subs via portability despite Digi pressure</a:t>
            </a:r>
          </a:p>
          <a:p>
            <a:pPr algn="l">
              <a:spcAft>
                <a:spcPts val="800"/>
              </a:spcAft>
            </a:pPr>
            <a:r>
              <a:rPr sz="1300">
                <a:solidFill>
                  <a:srgbClr val="1A1F2E"/>
                </a:solidFill>
                <a:latin typeface="Calibri"/>
              </a:rPr>
              <a:t>•  Brazil (Vivo) compounding — R$59.6bn revenue +6.7%, R$24.8bn EBITDA +8.5% in FY25; structural growth from 5G + fibre</a:t>
            </a:r>
          </a:p>
          <a:p>
            <a:pPr algn="l">
              <a:spcAft>
                <a:spcPts val="800"/>
              </a:spcAft>
            </a:pPr>
            <a:r>
              <a:rPr sz="1300">
                <a:solidFill>
                  <a:srgbClr val="1A1F2E"/>
                </a:solidFill>
                <a:latin typeface="Calibri"/>
              </a:rPr>
              <a:t>•  Hispam substantially exited — 6 of 8 markets sold incl. Mexico to Melisa Acquisition; portfolio cleaner</a:t>
            </a:r>
          </a:p>
          <a:p>
            <a:pPr algn="l">
              <a:spcAft>
                <a:spcPts val="800"/>
              </a:spcAft>
            </a:pPr>
            <a:r>
              <a:rPr sz="1300">
                <a:solidFill>
                  <a:srgbClr val="1A1F2E"/>
                </a:solidFill>
                <a:latin typeface="Calibri"/>
              </a:rPr>
              <a:t>•  Net debt €26.8bn already near 2.5x EBITDAaL 2028 target — deleveraging delivering</a:t>
            </a:r>
          </a:p>
          <a:p>
            <a:pPr algn="l">
              <a:spcAft>
                <a:spcPts val="800"/>
              </a:spcAft>
            </a:pPr>
            <a:r>
              <a:rPr sz="1300">
                <a:solidFill>
                  <a:srgbClr val="1A1F2E"/>
                </a:solidFill>
                <a:latin typeface="Calibri"/>
              </a:rPr>
              <a:t>•  VMO2 lock-up expires June 2026 — Murtra confirmed continuity; possible third-party investor (STC?)</a:t>
            </a:r>
          </a:p>
          <a:p>
            <a:pPr algn="l">
              <a:spcAft>
                <a:spcPts val="800"/>
              </a:spcAft>
            </a:pPr>
            <a:r>
              <a:rPr sz="1300">
                <a:solidFill>
                  <a:srgbClr val="1A1F2E"/>
                </a:solidFill>
                <a:latin typeface="Calibri"/>
              </a:rPr>
              <a:t>•  Multiple at 4.5x EV/EBITDA already prices much of execution upside — HOLD calibrated to consensus PT €3.90 +€0.20</a:t>
            </a:r>
          </a:p>
        </p:txBody>
      </p:sp>
      <p:pic>
        <p:nvPicPr>
          <p:cNvPr id="5" name="Picture 4" descr="chart_01_investment_summar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1280160"/>
            <a:ext cx="4572000" cy="28569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6400800"/>
            <a:ext cx="11247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666666"/>
                </a:solidFill>
                <a:latin typeface="Calibri"/>
              </a:rPr>
              <a:t>Source: Telefónica FY25 results press release (24 Feb 2026); Transform &amp; Grow plan inside information (4 Nov 2025); MarketBeat (consensus). See facts pack file 14.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471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Five pillars built on Transform &amp; Grow execution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188720"/>
            <a:ext cx="548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B5A2B"/>
                </a:solidFill>
                <a:latin typeface="Calibri"/>
              </a:rPr>
              <a:t>#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18872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B5A2B"/>
                </a:solidFill>
                <a:latin typeface="Calibri"/>
              </a:rPr>
              <a:t>Pillar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0" y="118872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B5A2B"/>
                </a:solidFill>
                <a:latin typeface="Calibri"/>
              </a:rPr>
              <a:t>Why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0" y="118872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B5A2B"/>
                </a:solidFill>
                <a:latin typeface="Calibri"/>
              </a:rPr>
              <a:t>Status (May 2026)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691640"/>
            <a:ext cx="5486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F4E79"/>
                </a:solidFill>
                <a:latin typeface="Calibri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1691640"/>
            <a:ext cx="4114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A1F2E"/>
                </a:solidFill>
                <a:latin typeface="Calibri"/>
              </a:rPr>
              <a:t>Spain delivers organically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0" y="1691640"/>
            <a:ext cx="4114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66666"/>
                </a:solidFill>
                <a:latin typeface="Calibri"/>
              </a:rPr>
              <a:t>Movistar 26.24% mobile share post-MasOrange; net adds via portability; "best KPIs since 2018"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0" y="1691640"/>
            <a:ext cx="2560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B050"/>
                </a:solidFill>
                <a:latin typeface="Calibri"/>
              </a:rPr>
              <a:t>Confirmed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2560320"/>
            <a:ext cx="5486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F4E79"/>
                </a:solidFill>
                <a:latin typeface="Calibri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2560320"/>
            <a:ext cx="4114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A1F2E"/>
                </a:solidFill>
                <a:latin typeface="Calibri"/>
              </a:rPr>
              <a:t>Brazil (Vivo) compounds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0" y="2560320"/>
            <a:ext cx="4114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66666"/>
                </a:solidFill>
                <a:latin typeface="Calibri"/>
              </a:rPr>
              <a:t>R$59.6bn revenue +6.7%; R$24.8bn EBITDA +8.5%; 5G covers 67.7% population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0" y="2560320"/>
            <a:ext cx="2560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B050"/>
                </a:solidFill>
                <a:latin typeface="Calibri"/>
              </a:rPr>
              <a:t>Confirmed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3429000"/>
            <a:ext cx="5486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F4E79"/>
                </a:solidFill>
                <a:latin typeface="Calibri"/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4400" y="3429000"/>
            <a:ext cx="4114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A1F2E"/>
                </a:solidFill>
                <a:latin typeface="Calibri"/>
              </a:rPr>
              <a:t>Capital allocation reset funds deleveraging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0" y="3429000"/>
            <a:ext cx="4114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66666"/>
                </a:solidFill>
                <a:latin typeface="Calibri"/>
              </a:rPr>
              <a:t>Dividend cut to €0.15 frees €850m FCF; net debt €26.8bn already near 2028 target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0" y="3429000"/>
            <a:ext cx="2560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ED7D31"/>
                </a:solidFill>
                <a:latin typeface="Calibri"/>
              </a:rPr>
              <a:t>On track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5760" y="4297679"/>
            <a:ext cx="5486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F4E79"/>
                </a:solidFill>
                <a:latin typeface="Calibri"/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4297679"/>
            <a:ext cx="4114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A1F2E"/>
                </a:solidFill>
                <a:latin typeface="Calibri"/>
              </a:rPr>
              <a:t>Plan execution drives multiple expansion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0" y="4297679"/>
            <a:ext cx="4114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66666"/>
                </a:solidFill>
                <a:latin typeface="Calibri"/>
              </a:rPr>
              <a:t>Transform &amp; Grow targets 1.5–2.5% CAGR 2025-28, accelerating to 2.5–3.5% 2028-30; €3bn cost takeout by 2030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0" y="4297679"/>
            <a:ext cx="2560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ED7D31"/>
                </a:solidFill>
                <a:latin typeface="Calibri"/>
              </a:rPr>
              <a:t>First data point Q1 2026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65760" y="5166360"/>
            <a:ext cx="5486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F4E79"/>
                </a:solidFill>
                <a:latin typeface="Calibri"/>
              </a:rPr>
              <a:t>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14400" y="5166360"/>
            <a:ext cx="4114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A1F2E"/>
                </a:solidFill>
                <a:latin typeface="Calibri"/>
              </a:rPr>
              <a:t>Strategic optionality preserved (narrowed)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29200" y="5166360"/>
            <a:ext cx="4114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66666"/>
                </a:solidFill>
                <a:latin typeface="Calibri"/>
              </a:rPr>
              <a:t>VMO2 lock-up expires June 2026; STC 9.97% quiescent at 16 months; possible partnership move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4000" y="5166360"/>
            <a:ext cx="2560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666666"/>
                </a:solidFill>
                <a:latin typeface="Calibri"/>
              </a:rPr>
              <a:t>Watch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6400800"/>
            <a:ext cx="11247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666666"/>
                </a:solidFill>
                <a:latin typeface="Calibri"/>
              </a:rPr>
              <a:t>Source: TEF FY25 results commentary; CNMC monthly Sep 2025; Vivo FY25 release; TEF Inside Information 4 Nov 2025. Pillar status updated 2026-05-06.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471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Transform &amp; Grow plan reset the equity story — November 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57607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200">
                <a:solidFill>
                  <a:srgbClr val="1A1F2E"/>
                </a:solidFill>
                <a:latin typeface="Calibri"/>
              </a:rPr>
              <a:t>•  Six pillars: customer experience, B2C expansion, B2B scale, technological capability, simplified operating model, talent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1F2E"/>
                </a:solidFill>
                <a:latin typeface="Calibri"/>
              </a:rPr>
              <a:t>•  Revenue + EBITDA CAGR 1.5–2.5% (2025-28), accelerating to 2.5–3.5% (2028-30)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1F2E"/>
                </a:solidFill>
                <a:latin typeface="Calibri"/>
              </a:rPr>
              <a:t>•  Cost takeout: €2.3bn by 2028, €3.0bn by 2030 — funded by 5,000+ Spain headcount reduction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1F2E"/>
                </a:solidFill>
                <a:latin typeface="Calibri"/>
              </a:rPr>
              <a:t>•  Dividend reset: €0.30 (2025) → €0.15 (2026) → 40-60% FCF payout from 2027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1F2E"/>
                </a:solidFill>
                <a:latin typeface="Calibri"/>
              </a:rPr>
              <a:t>•  Net debt target ~2.5x EBITDAaL by 2028 (already near it)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1F2E"/>
                </a:solidFill>
                <a:latin typeface="Calibri"/>
              </a:rPr>
              <a:t>•  Portfolio: Spain + Germany + UK + Brazil + Tech (post Hispam exits)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1F2E"/>
                </a:solidFill>
                <a:latin typeface="Calibri"/>
              </a:rPr>
              <a:t>•  M&amp;A not in plan but "open to opportunities"</a:t>
            </a:r>
          </a:p>
        </p:txBody>
      </p:sp>
      <p:pic>
        <p:nvPicPr>
          <p:cNvPr id="5" name="Picture 4" descr="chart_08_dividend_cu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1188720"/>
            <a:ext cx="5303520" cy="340507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6400800"/>
            <a:ext cx="11247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666666"/>
                </a:solidFill>
                <a:latin typeface="Calibri"/>
              </a:rPr>
              <a:t>Source: Telefónica Inside Information 4 Nov 2025 [link in facts pack]; Bloomberg dividend cut coverage; TelecomTV — €3bn savings target. Plan announced at Capital Markets Day Madrid.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471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Multiple methods triangulate to €4.10 — at consensus, not above</a:t>
            </a:r>
          </a:p>
        </p:txBody>
      </p:sp>
      <p:pic>
        <p:nvPicPr>
          <p:cNvPr id="4" name="Picture 3" descr="chart_15_football_field_v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1188720"/>
            <a:ext cx="6400800" cy="364129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040880" y="1188720"/>
            <a:ext cx="4754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1F4E79"/>
                </a:solidFill>
                <a:latin typeface="Calibri"/>
              </a:rPr>
              <a:t>Blended price target: €4.10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40880" y="1645920"/>
            <a:ext cx="493776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100">
                <a:solidFill>
                  <a:srgbClr val="1A1F2E"/>
                </a:solidFill>
                <a:latin typeface="Calibri"/>
              </a:rPr>
              <a:t>•  DCF (50% weight): mid €3.85, range €3.20–€4.50 — anchored on €3bn FY26E FCF guidance, WACC 8.5%, TV growth 1.5%</a:t>
            </a:r>
          </a:p>
          <a:p>
            <a:pPr algn="l">
              <a:spcAft>
                <a:spcPts val="800"/>
              </a:spcAft>
            </a:pPr>
            <a:r>
              <a:rPr sz="1100">
                <a:solidFill>
                  <a:srgbClr val="1A1F2E"/>
                </a:solidFill>
                <a:latin typeface="Calibri"/>
              </a:rPr>
              <a:t>•  Comps (30% weight): mid €3.60, peer 50–75th percentile — TEF currently at 4.5x EV/EBITDA vs peer median 3.4x</a:t>
            </a:r>
          </a:p>
          <a:p>
            <a:pPr algn="l">
              <a:spcAft>
                <a:spcPts val="800"/>
              </a:spcAft>
            </a:pPr>
            <a:r>
              <a:rPr sz="1100">
                <a:solidFill>
                  <a:srgbClr val="1A1F2E"/>
                </a:solidFill>
                <a:latin typeface="Calibri"/>
              </a:rPr>
              <a:t>•  SOTP (20% weight): mid €3.30 — narrowed by Hispam exits removing embedded option value</a:t>
            </a:r>
          </a:p>
          <a:p>
            <a:pPr algn="l">
              <a:spcAft>
                <a:spcPts val="800"/>
              </a:spcAft>
            </a:pPr>
            <a:r>
              <a:rPr sz="1100">
                <a:solidFill>
                  <a:srgbClr val="1A1F2E"/>
                </a:solidFill>
                <a:latin typeface="Calibri"/>
              </a:rPr>
              <a:t>•  Spot €3.80 → +8% upside to €4.10 PT</a:t>
            </a:r>
          </a:p>
          <a:p>
            <a:pPr algn="l">
              <a:spcAft>
                <a:spcPts val="800"/>
              </a:spcAft>
            </a:pPr>
            <a:r>
              <a:rPr sz="1100">
                <a:solidFill>
                  <a:srgbClr val="1A1F2E"/>
                </a:solidFill>
                <a:latin typeface="Calibri"/>
              </a:rPr>
              <a:t>•  + 3.9% 2026 dividend yield = ~12% total return target</a:t>
            </a:r>
          </a:p>
          <a:p>
            <a:pPr algn="l">
              <a:spcAft>
                <a:spcPts val="800"/>
              </a:spcAft>
            </a:pPr>
            <a:r>
              <a:rPr sz="1100">
                <a:solidFill>
                  <a:srgbClr val="1A1F2E"/>
                </a:solidFill>
                <a:latin typeface="Calibri"/>
              </a:rPr>
              <a:t>•  Sell-side consensus: avg PT €3.90, range €2.60–€5.00 (23 analysts), Neutral (3B/14H/6S)</a:t>
            </a:r>
          </a:p>
          <a:p>
            <a:pPr algn="l">
              <a:spcAft>
                <a:spcPts val="800"/>
              </a:spcAft>
            </a:pPr>
            <a:r>
              <a:rPr sz="1100">
                <a:solidFill>
                  <a:srgbClr val="1A1F2E"/>
                </a:solidFill>
                <a:latin typeface="Calibri"/>
              </a:rPr>
              <a:t>•  Our €4.10 sits at top quartile of consensus range — premium of €0.20 reflects T&amp;G execution upside not yet rewarded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00800"/>
            <a:ext cx="11247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666666"/>
                </a:solidFill>
                <a:latin typeface="Calibri"/>
              </a:rPr>
              <a:t>Source: v2 model file 17 (DCF tab, Comps tab, Valuation_Summary tab); MarketBeat consensus pull 2026-05-06. Computed weighted blend €3.67 — €0.43 overlay represents "plan execution premium".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471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Execution risk skew — first formal data point Q1 2026 print on 14 May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5760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1F4E79"/>
                </a:solidFill>
                <a:latin typeface="Calibri"/>
              </a:rPr>
              <a:t>Key risks (forward-execution, not structural)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69164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8B5A2B"/>
                </a:solidFill>
                <a:latin typeface="Calibri"/>
              </a:rPr>
              <a:t>Risk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0" y="1691640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8B5A2B"/>
                </a:solidFill>
                <a:latin typeface="Calibri"/>
              </a:rPr>
              <a:t>Prob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1691640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8B5A2B"/>
                </a:solidFill>
                <a:latin typeface="Calibri"/>
              </a:rPr>
              <a:t>Impact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0" y="169164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8B5A2B"/>
                </a:solidFill>
                <a:latin typeface="Calibri"/>
              </a:rPr>
              <a:t>PT impact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01168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F2E"/>
                </a:solidFill>
                <a:latin typeface="Calibri"/>
              </a:rPr>
              <a:t>Transform &amp; Grow execution slips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0" y="2011680"/>
            <a:ext cx="822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66666"/>
                </a:solidFill>
                <a:latin typeface="Calibri"/>
              </a:rPr>
              <a:t>Medium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2011680"/>
            <a:ext cx="822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66666"/>
                </a:solidFill>
                <a:latin typeface="Calibri"/>
              </a:rPr>
              <a:t>High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0" y="201168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00000"/>
                </a:solidFill>
                <a:latin typeface="Calibri"/>
              </a:rPr>
              <a:t>-€0.50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242316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F2E"/>
                </a:solidFill>
                <a:latin typeface="Calibri"/>
              </a:rPr>
              <a:t>Spain mobile share loss to Digi accelerates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0" y="2423160"/>
            <a:ext cx="822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66666"/>
                </a:solidFill>
                <a:latin typeface="Calibri"/>
              </a:rPr>
              <a:t>Medium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2423160"/>
            <a:ext cx="822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66666"/>
                </a:solidFill>
                <a:latin typeface="Calibri"/>
              </a:rPr>
              <a:t>High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0" y="242316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00000"/>
                </a:solidFill>
                <a:latin typeface="Calibri"/>
              </a:rPr>
              <a:t>-€0.40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28346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F2E"/>
                </a:solidFill>
                <a:latin typeface="Calibri"/>
              </a:rPr>
              <a:t>Brazilian real depreciates 20%+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0" y="2834640"/>
            <a:ext cx="822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66666"/>
                </a:solidFill>
                <a:latin typeface="Calibri"/>
              </a:rPr>
              <a:t>Low-Med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2834640"/>
            <a:ext cx="822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66666"/>
                </a:solidFill>
                <a:latin typeface="Calibri"/>
              </a:rPr>
              <a:t>Medium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0" y="283464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00000"/>
                </a:solidFill>
                <a:latin typeface="Calibri"/>
              </a:rPr>
              <a:t>-€0.30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324612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F2E"/>
                </a:solidFill>
                <a:latin typeface="Calibri"/>
              </a:rPr>
              <a:t>STC value-destructive activism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57600" y="3246120"/>
            <a:ext cx="822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66666"/>
                </a:solidFill>
                <a:latin typeface="Calibri"/>
              </a:rPr>
              <a:t>Low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0" y="3246120"/>
            <a:ext cx="822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66666"/>
                </a:solidFill>
                <a:latin typeface="Calibri"/>
              </a:rPr>
              <a:t>High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0" y="324612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00000"/>
                </a:solidFill>
                <a:latin typeface="Calibri"/>
              </a:rPr>
              <a:t>-€0.50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36576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F2E"/>
                </a:solidFill>
                <a:latin typeface="Calibri"/>
              </a:rPr>
              <a:t>Sector multiple compression continues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657600" y="3657600"/>
            <a:ext cx="822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66666"/>
                </a:solidFill>
                <a:latin typeface="Calibri"/>
              </a:rPr>
              <a:t>Medium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72000" y="3657600"/>
            <a:ext cx="822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66666"/>
                </a:solidFill>
                <a:latin typeface="Calibri"/>
              </a:rPr>
              <a:t>Medium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0" y="36576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00000"/>
                </a:solidFill>
                <a:latin typeface="Calibri"/>
              </a:rPr>
              <a:t>-€0.30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406908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F2E"/>
                </a:solidFill>
                <a:latin typeface="Calibri"/>
              </a:rPr>
              <a:t>2027 dividend rebuild disappoints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657600" y="4069080"/>
            <a:ext cx="822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66666"/>
                </a:solidFill>
                <a:latin typeface="Calibri"/>
              </a:rPr>
              <a:t>Medium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0" y="4069080"/>
            <a:ext cx="822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66666"/>
                </a:solidFill>
                <a:latin typeface="Calibri"/>
              </a:rPr>
              <a:t>Medium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86400" y="406908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00000"/>
                </a:solidFill>
                <a:latin typeface="Calibri"/>
              </a:rPr>
              <a:t>-€0.20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7200" y="448056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F2E"/>
                </a:solidFill>
                <a:latin typeface="Calibri"/>
              </a:rPr>
              <a:t>Germany turnaround stalls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57600" y="4480560"/>
            <a:ext cx="822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66666"/>
                </a:solidFill>
                <a:latin typeface="Calibri"/>
              </a:rPr>
              <a:t>Medium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72000" y="4480560"/>
            <a:ext cx="822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66666"/>
                </a:solidFill>
                <a:latin typeface="Calibri"/>
              </a:rPr>
              <a:t>Low-Med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86400" y="448056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00000"/>
                </a:solidFill>
                <a:latin typeface="Calibri"/>
              </a:rPr>
              <a:t>-€0.20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583680" y="1188720"/>
            <a:ext cx="5120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1F4E79"/>
                </a:solidFill>
                <a:latin typeface="Calibri"/>
              </a:rPr>
              <a:t>Key catalysts (next 90 days)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583680" y="1691640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8B5A2B"/>
                </a:solidFill>
                <a:latin typeface="Calibri"/>
              </a:rPr>
              <a:t>Date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138160" y="1691640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8B5A2B"/>
                </a:solidFill>
                <a:latin typeface="Calibri"/>
              </a:rPr>
              <a:t>Event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0058400" y="1691640"/>
            <a:ext cx="16459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8B5A2B"/>
                </a:solidFill>
                <a:latin typeface="Calibri"/>
              </a:rPr>
              <a:t>Why it matters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583680" y="2011680"/>
            <a:ext cx="1463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A1F2E"/>
                </a:solidFill>
                <a:latin typeface="Calibri"/>
              </a:rPr>
              <a:t>14 May 2026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138160" y="201168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F2E"/>
                </a:solidFill>
                <a:latin typeface="Calibri"/>
              </a:rPr>
              <a:t>Q1 2026 results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058400" y="201168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66666"/>
                </a:solidFill>
                <a:latin typeface="Calibri"/>
              </a:rPr>
              <a:t>First T&amp;G execution check; Spain ARPU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583680" y="2514600"/>
            <a:ext cx="1463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A1F2E"/>
                </a:solidFill>
                <a:latin typeface="Calibri"/>
              </a:rPr>
              <a:t>Jun 2026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138160" y="251460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F2E"/>
                </a:solidFill>
                <a:latin typeface="Calibri"/>
              </a:rPr>
              <a:t>VMO2 lock-up expires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0058400" y="251460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66666"/>
                </a:solidFill>
                <a:latin typeface="Calibri"/>
              </a:rPr>
              <a:t>TEF gains freedom to monetise 50% UK stake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583680" y="3017520"/>
            <a:ext cx="1463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A1F2E"/>
                </a:solidFill>
                <a:latin typeface="Calibri"/>
              </a:rPr>
              <a:t>Jun 2026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138160" y="301752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F2E"/>
                </a:solidFill>
                <a:latin typeface="Calibri"/>
              </a:rPr>
              <a:t>AGM + STC vote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058400" y="301752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66666"/>
                </a:solidFill>
                <a:latin typeface="Calibri"/>
              </a:rPr>
              <a:t>16 months of STC silence — any move asymmetric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583680" y="3520440"/>
            <a:ext cx="1463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A1F2E"/>
                </a:solidFill>
                <a:latin typeface="Calibri"/>
              </a:rPr>
              <a:t>10 Jun 2026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138160" y="352044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F2E"/>
                </a:solidFill>
                <a:latin typeface="Calibri"/>
              </a:rPr>
              <a:t>ECB rate decision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0058400" y="352044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66666"/>
                </a:solidFill>
                <a:latin typeface="Calibri"/>
              </a:rPr>
              <a:t>Sector multiple driver — each 25bp cut ≈ +3%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583680" y="4023360"/>
            <a:ext cx="1463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A1F2E"/>
                </a:solidFill>
                <a:latin typeface="Calibri"/>
              </a:rPr>
              <a:t>~22 Jul 2026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138160" y="402336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F2E"/>
                </a:solidFill>
                <a:latin typeface="Calibri"/>
              </a:rPr>
              <a:t>Q2 2026 results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058400" y="402336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66666"/>
                </a:solidFill>
                <a:latin typeface="Calibri"/>
              </a:rPr>
              <a:t>Mid-plan execution check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583680" y="4526280"/>
            <a:ext cx="1463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A1F2E"/>
                </a:solidFill>
                <a:latin typeface="Calibri"/>
              </a:rPr>
              <a:t>Q3 2026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138160" y="452628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1F2E"/>
                </a:solidFill>
                <a:latin typeface="Calibri"/>
              </a:rPr>
              <a:t>Q3 results + 2027 outlook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0058400" y="452628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66666"/>
                </a:solidFill>
                <a:latin typeface="Calibri"/>
              </a:rPr>
              <a:t>First indication of 2027 dividend rebuild magnitude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57200" y="6400800"/>
            <a:ext cx="11247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666666"/>
                </a:solidFill>
                <a:latin typeface="Calibri"/>
              </a:rPr>
              <a:t>Sources: Q1 reporting date verified Yahoo Finance; ECB calendar; v2 catalyst calendar (file 06_v2). Risks rated qualitatively; PT impact illustrative.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